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30517_dSPACE_SDV_Master_v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828800"/>
            <a:ext cx="146304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22860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EE1C25"/>
                </a:solidFill>
              </a:defRPr>
            </a:pPr>
            <a:r>
              <a:t>중국 SDV 표준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11480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002060"/>
                </a:solidFill>
              </a:defRPr>
            </a:pPr>
            <a:r>
              <a:t>SDV/T 001-2022 Version 4 Beta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640080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한국전자기술연구원 (KETI)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화웨이 IDVP 플랫폼</a:t>
            </a:r>
          </a:p>
        </p:txBody>
      </p:sp>
      <p:pic>
        <p:nvPicPr>
          <p:cNvPr id="4" name="Picture 3" descr="Huawei_Standard_logo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371600"/>
            <a:ext cx="5943600" cy="6047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2024년 성과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19202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순이익: 22.3억 위안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3774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기업가치: 160억 달러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8346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SDV 표준 완벽 호환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29184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2030 전망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38404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NEV 점유율: 82%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42976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차량 컴퓨팅: 5,000+ TOPS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47548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L3 자율주행: 30%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>
                <a:solidFill>
                  <a:srgbClr val="808080"/>
                </a:solidFill>
              </a:defRPr>
            </a:pPr>
            <a: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한국의 SDV 대응 전략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920240"/>
            <a:ext cx="1234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현대차 ccOS 개발 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377440"/>
            <a:ext cx="1234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AUTOSAR 기반 접근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834640"/>
            <a:ext cx="1234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K-SDV 표준화 논의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29184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제안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3840480"/>
            <a:ext cx="1234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중국 표준 벤치마킹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297680"/>
            <a:ext cx="1234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Core API + Extension 구조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4754880"/>
            <a:ext cx="1234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MaaS/C-ITS 차별화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5212080"/>
            <a:ext cx="1234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2025년 K-SDV 1.0 목표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>
                <a:solidFill>
                  <a:srgbClr val="808080"/>
                </a:solidFill>
              </a:defRPr>
            </a:pPr>
            <a: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핵심 시사점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✓ 세계 최대 규모 API 표준 (520개+)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92024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✓ 빠른 반복 개발 (6개월 주기)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6888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✓ 강력한 산업계 지원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01752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✓ 2030년 글로벌 시장 주도 가능성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6616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11480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⚡ 한국의 신속한 대응 필요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66344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⚡ 글로벌 호환성 확보 중요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521208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⚡ 차별화된 K-SDV 전략 수립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>
                <a:solidFill>
                  <a:srgbClr val="808080"/>
                </a:solidFill>
              </a:defRPr>
            </a:pPr>
            <a: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DAEEF3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0"/>
            <a:ext cx="128016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7200" b="1">
                <a:solidFill>
                  <a:srgbClr val="002060"/>
                </a:solidFill>
              </a:defRPr>
            </a:pPr>
            <a:r>
              <a:t>Q &amp; 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54864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감사합니다</a:t>
            </a:r>
          </a:p>
          <a:p>
            <a:pPr algn="ctr">
              <a:defRPr sz="2000"/>
            </a:pPr>
          </a:p>
          <a:p>
            <a:pPr algn="ctr">
              <a:defRPr sz="2000"/>
            </a:pPr>
            <a:r>
              <a:t>한국전자기술연구원 (KETI)</a:t>
            </a:r>
          </a:p>
          <a:p>
            <a:pPr algn="ctr">
              <a:defRPr sz="2000"/>
            </a:pPr>
            <a:r>
              <a:t>모빌리티플랫폼연구센터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중국 SDV 시장 현황 2025</a:t>
            </a:r>
          </a:p>
        </p:txBody>
      </p:sp>
      <p:pic>
        <p:nvPicPr>
          <p:cNvPr id="4" name="Picture 3" descr="sqXZYbvJ2rUg8RGPUDZleXzTT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371600"/>
            <a:ext cx="5943600" cy="4556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시장 규모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19202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2024년: 2,135억 달러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3774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2030년: 1조 2,370억 달러 (CAGR 34%)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8346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글로벌 시장 40% 점유 예상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29184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2025년 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38404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NEV 판매: 1,600만대 (YoY +24.4%)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42976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L3 자율주행: 30% 보급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47548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차량 컴퓨팅: 5,000 TOPS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>
                <a:solidFill>
                  <a:srgbClr val="808080"/>
                </a:solidFill>
              </a:defRPr>
            </a:pPr>
            <a: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중국 SDV 표준 개요</a:t>
            </a:r>
          </a:p>
        </p:txBody>
      </p:sp>
      <p:pic>
        <p:nvPicPr>
          <p:cNvPr id="4" name="Picture 3" descr="im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371600"/>
            <a:ext cx="5943600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SDV/T 001-2022 Version 4 Beta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19202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발표: 2022년 12월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3774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주관: CAAM 소프트웨어 분과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8346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참여: 60개+ 기업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29184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표준 구성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38404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Part 1: 아토믹 서비스 API (290+)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42976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Part 2: 디바이스 추상화 API (230+)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47548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총 520개+ API 정의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>
                <a:solidFill>
                  <a:srgbClr val="808080"/>
                </a:solidFill>
              </a:defRPr>
            </a:pPr>
            <a: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중국 SDV 표준 참여 주요 기업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18872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/>
            </a:pPr>
            <a:r>
              <a:t>60개 이상 기업이 참여하여 520개+ API 표준 개발</a:t>
            </a:r>
          </a:p>
        </p:txBody>
      </p:sp>
      <p:pic>
        <p:nvPicPr>
          <p:cNvPr id="5" name="Picture 4" descr="BYD_Brazil_compa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743200" cy="16423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93192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BYD</a:t>
            </a:r>
          </a:p>
        </p:txBody>
      </p:sp>
      <p:pic>
        <p:nvPicPr>
          <p:cNvPr id="7" name="Picture 6" descr="geely-2023-logo-png_seeklogo-4668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286000"/>
            <a:ext cx="27432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393192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Geely</a:t>
            </a:r>
          </a:p>
        </p:txBody>
      </p:sp>
      <p:pic>
        <p:nvPicPr>
          <p:cNvPr id="9" name="Picture 8" descr="Huawei_Standard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86000"/>
            <a:ext cx="2743200" cy="27912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5200" y="3931920"/>
            <a:ext cx="2743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/>
            </a:pPr>
            <a:r>
              <a:t>Huawei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14400" y="5029200"/>
            <a:ext cx="3200400" cy="1371600"/>
          </a:xfrm>
          <a:prstGeom prst="roundRect">
            <a:avLst/>
          </a:prstGeom>
          <a:solidFill>
            <a:srgbClr val="DAEE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800" b="1">
                <a:solidFill>
                  <a:srgbClr val="EE1C25"/>
                </a:solidFill>
              </a:defRPr>
            </a:pPr>
            <a:r>
              <a:t>520+</a:t>
            </a:r>
          </a:p>
          <a:p>
            <a:pPr algn="ctr">
              <a:defRPr sz="1600"/>
            </a:pPr>
            <a:r>
              <a:t>총 API 수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89120" y="5029200"/>
            <a:ext cx="3200400" cy="1371600"/>
          </a:xfrm>
          <a:prstGeom prst="roundRect">
            <a:avLst/>
          </a:prstGeom>
          <a:solidFill>
            <a:srgbClr val="DAEE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800" b="1">
                <a:solidFill>
                  <a:srgbClr val="EE1C25"/>
                </a:solidFill>
              </a:defRPr>
            </a:pPr>
            <a:r>
              <a:t>6+5</a:t>
            </a:r>
          </a:p>
          <a:p>
            <a:pPr algn="ctr">
              <a:defRPr sz="1600"/>
            </a:pPr>
            <a:r>
              <a:t>도메인 수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863840" y="5029200"/>
            <a:ext cx="3200400" cy="1371600"/>
          </a:xfrm>
          <a:prstGeom prst="roundRect">
            <a:avLst/>
          </a:prstGeom>
          <a:solidFill>
            <a:srgbClr val="DAEE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800" b="1">
                <a:solidFill>
                  <a:srgbClr val="EE1C25"/>
                </a:solidFill>
              </a:defRPr>
            </a:pPr>
            <a:r>
              <a:t>60+</a:t>
            </a:r>
          </a:p>
          <a:p>
            <a:pPr algn="ctr">
              <a:defRPr sz="1600"/>
            </a:pPr>
            <a:r>
              <a:t>참여 기업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38560" y="5029200"/>
            <a:ext cx="3200400" cy="1371600"/>
          </a:xfrm>
          <a:prstGeom prst="roundRect">
            <a:avLst/>
          </a:prstGeom>
          <a:solidFill>
            <a:srgbClr val="DAEE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800" b="1">
                <a:solidFill>
                  <a:srgbClr val="EE1C25"/>
                </a:solidFill>
              </a:defRPr>
            </a:pPr>
            <a:r>
              <a:t>2030</a:t>
            </a:r>
          </a:p>
          <a:p>
            <a:pPr algn="ctr">
              <a:defRPr sz="1600"/>
            </a:pPr>
            <a:r>
              <a:t>목표 연도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808080"/>
                </a:solidFill>
              </a:defRPr>
            </a:pPr>
            <a: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중국 SDV 4계층 아키텍처</a:t>
            </a:r>
          </a:p>
        </p:txBody>
      </p:sp>
      <p:pic>
        <p:nvPicPr>
          <p:cNvPr id="4" name="Picture 3" descr="F184_[그림1] 오비고 SDV 플랫폼 아키텍처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371600"/>
            <a:ext cx="6400800" cy="346765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" y="1371600"/>
            <a:ext cx="6400800" cy="1188720"/>
          </a:xfrm>
          <a:prstGeom prst="roundRect">
            <a:avLst/>
          </a:prstGeom>
          <a:solidFill>
            <a:srgbClr val="DAEE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/>
            </a:pPr>
            <a:r>
              <a:t>Layer 1: 애플리케이션</a:t>
            </a:r>
          </a:p>
          <a:p>
            <a:pPr algn="ctr">
              <a:defRPr sz="1400"/>
            </a:pPr>
            <a:r>
              <a:t>OEM Apps, 3rd Party Apps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743200"/>
            <a:ext cx="6400800" cy="1188720"/>
          </a:xfrm>
          <a:prstGeom prst="roundRect">
            <a:avLst/>
          </a:prstGeom>
          <a:solidFill>
            <a:srgbClr val="E6FFE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/>
            </a:pPr>
            <a:r>
              <a:t>Layer 2: 아토믹 서비스 (Part 1)</a:t>
            </a:r>
          </a:p>
          <a:p>
            <a:pPr algn="ctr">
              <a:defRPr sz="1400"/>
            </a:pPr>
            <a:r>
              <a:t>BCM, TMS, VCS, EMS, ADAS, HMI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114800"/>
            <a:ext cx="6400800" cy="1188720"/>
          </a:xfrm>
          <a:prstGeom prst="roundRect">
            <a:avLst/>
          </a:prstGeom>
          <a:solidFill>
            <a:srgbClr val="E6E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/>
            </a:pPr>
            <a:r>
              <a:t>Layer 3: 디바이스 추상화 (Part 2)</a:t>
            </a:r>
          </a:p>
          <a:p>
            <a:pPr algn="ctr">
              <a:defRPr sz="1400"/>
            </a:pPr>
            <a:r>
              <a:t>Actuators, Sensors, ECUs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486400"/>
            <a:ext cx="6400800" cy="1188720"/>
          </a:xfrm>
          <a:prstGeom prst="roundRect">
            <a:avLst/>
          </a:prstGeom>
          <a:solidFill>
            <a:srgbClr val="F0F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/>
            </a:pPr>
            <a:r>
              <a:t>Layer 4: 기초 플랫폼</a:t>
            </a:r>
          </a:p>
          <a:p>
            <a:pPr algn="ctr">
              <a:defRPr sz="1400"/>
            </a:pPr>
            <a:r>
              <a:t>Linux, QNX, Android Auto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808080"/>
                </a:solidFill>
              </a:defRPr>
            </a:pPr>
            <a: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Part 1: 아토믹 서비스 API (6대 도메인)</a:t>
            </a:r>
          </a:p>
        </p:txBody>
      </p:sp>
      <p:pic>
        <p:nvPicPr>
          <p:cNvPr id="4" name="Picture 3" descr="P12(0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371600"/>
            <a:ext cx="5943600" cy="301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BCM: 차체 제어 (31개 서비스)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TMS: 열 관리 (8개 서비스)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6888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VCS: 차량 제어 (12개 서비스)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0175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EMS: 에너지 관리 (15개 서비스)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56616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ADAS: 지능형 주행 (18개 서비스)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1148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HMI: 사용자 인터페이스 (10개 서비스)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>
                <a:solidFill>
                  <a:srgbClr val="808080"/>
                </a:solidFill>
              </a:defRPr>
            </a:pPr>
            <a: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Part 2: 디바이스 추상화 API (5대 도메인)</a:t>
            </a:r>
          </a:p>
        </p:txBody>
      </p:sp>
      <p:pic>
        <p:nvPicPr>
          <p:cNvPr id="4" name="Picture 3" descr="P9(0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371600"/>
            <a:ext cx="5943600" cy="2479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BCM: 액추에이터 25개, 센서 18개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2024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TMS: 액추에이터 12개, 센서 8개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6888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PWT: 액추에이터 15개, 센서 12개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0175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CHS: 액추에이터 8개, 센서 15개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56616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• ADAS: 액추에이터 3개, 센서 8개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>
                <a:solidFill>
                  <a:srgbClr val="808080"/>
                </a:solidFill>
              </a:defRPr>
            </a:pPr>
            <a: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Version 3 → Version 4 핵심 변경사항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371600"/>
          <a:ext cx="12801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3200400"/>
                <a:gridCol w="3200400"/>
                <a:gridCol w="3200400"/>
              </a:tblGrid>
              <a:tr h="609600"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</a:defRPr>
                      </a:pPr>
                      <a:r>
                        <a:t>구분</a:t>
                      </a:r>
                    </a:p>
                  </a:txBody>
                  <a:tcPr>
                    <a:solidFill>
                      <a:srgbClr val="EE1C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</a:defRPr>
                      </a:pPr>
                      <a:r>
                        <a:t>Version 3</a:t>
                      </a:r>
                    </a:p>
                  </a:txBody>
                  <a:tcPr>
                    <a:solidFill>
                      <a:srgbClr val="EE1C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</a:defRPr>
                      </a:pPr>
                      <a:r>
                        <a:t>Version 4</a:t>
                      </a:r>
                    </a:p>
                  </a:txBody>
                  <a:tcPr>
                    <a:solidFill>
                      <a:srgbClr val="EE1C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</a:defRPr>
                      </a:pPr>
                      <a:r>
                        <a:t>개선율</a:t>
                      </a:r>
                    </a:p>
                  </a:txBody>
                  <a:tcPr>
                    <a:solidFill>
                      <a:srgbClr val="EE1C25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총 API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450개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520개+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EE1C25"/>
                          </a:solidFill>
                        </a:defRPr>
                      </a:pPr>
                      <a:r>
                        <a:t>+15%</a:t>
                      </a: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BCM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29개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31개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EE1C25"/>
                          </a:solidFill>
                        </a:defRPr>
                      </a:pPr>
                      <a:r>
                        <a:t>+7%</a:t>
                      </a: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신규 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기본 모터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6종 피드백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EE1C25"/>
                          </a:solidFill>
                        </a:defRPr>
                      </a:pPr>
                      <a:r>
                        <a:t>+600%</a:t>
                      </a: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오류 진단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4단계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8단계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EE1C25"/>
                          </a:solidFill>
                        </a:defRPr>
                      </a:pPr>
                      <a:r>
                        <a:t>+100%</a:t>
                      </a: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온도 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기본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000000"/>
                          </a:solidFill>
                        </a:defRPr>
                      </a:pPr>
                      <a:r>
                        <a:t>AC/DC 분리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EE1C25"/>
                          </a:solidFill>
                        </a:defRPr>
                      </a:pPr>
                      <a:r>
                        <a:t>+100%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4400" y="54864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02060"/>
                </a:solidFill>
              </a:defRPr>
            </a:pPr>
            <a:r>
              <a:t>✓ 6개 신규 모터 서비스: SingleFbMot, DoubleFbMot, TripleFbMot, SlideRMot, GradedMot, Heatr</a:t>
            </a:r>
          </a:p>
          <a:p>
            <a:pPr>
              <a:defRPr sz="1400">
                <a:solidFill>
                  <a:srgbClr val="002060"/>
                </a:solidFill>
              </a:defRPr>
            </a:pPr>
            <a:r>
              <a:t>✓ BCM 신규: SafetyBelt (안전벨트), ScreenAdjust (스크린 조절)</a:t>
            </a:r>
          </a:p>
          <a:p>
            <a:pPr>
              <a:defRPr sz="1400">
                <a:solidFill>
                  <a:srgbClr val="002060"/>
                </a:solidFill>
              </a:defRPr>
            </a:pPr>
            <a:r>
              <a:t>✓ TMS 개선: WorkMode API 3개 추가, 매개변수 확장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808080"/>
                </a:solidFill>
              </a:defRPr>
            </a:pPr>
            <a: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1280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중국 OEM 구현 사례: BYD</a:t>
            </a:r>
          </a:p>
        </p:txBody>
      </p:sp>
      <p:pic>
        <p:nvPicPr>
          <p:cNvPr id="4" name="Picture 3" descr="01HBWV5X4T5EF6P8SYD8JGDKE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371600"/>
            <a:ext cx="5943600" cy="5211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DiLink 시스템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19202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520개 API 중 450개 구현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3774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월간 OTA 업데이트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83464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100만+ 앱 생태계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29184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EE1C25"/>
                </a:solidFill>
              </a:defRPr>
            </a:pPr>
            <a:r>
              <a:t>2025 Xuanji 아키텍처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38404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God's Eye ADAS (100만대+)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42976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1,000억 위안 투자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4754880"/>
            <a:ext cx="6858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• 21개 모델 스마트 드라이빙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58800" y="7589520"/>
            <a:ext cx="914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>
                <a:solidFill>
                  <a:srgbClr val="808080"/>
                </a:solidFill>
              </a:defRPr>
            </a:pPr>
            <a: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